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lfa Slab One" panose="020B0604020202020204" charset="-94"/>
      <p:regular r:id="rId24"/>
    </p:embeddedFont>
    <p:embeddedFont>
      <p:font typeface="DM Sans Medium" panose="020B0604020202020204" charset="-94"/>
      <p:regular r:id="rId25"/>
      <p:bold r:id="rId26"/>
      <p:italic r:id="rId27"/>
      <p:boldItalic r:id="rId28"/>
    </p:embeddedFont>
    <p:embeddedFont>
      <p:font typeface="DM Sans SemiBold" panose="020B0604020202020204" charset="-94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Quicksand Medium" panose="020B0604020202020204" charset="-94"/>
      <p:regular r:id="rId37"/>
      <p:bold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Zilla Slab" panose="020B0604020202020204" charset="-94"/>
      <p:regular r:id="rId43"/>
      <p:bold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8e643f638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8e643f638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8e643f63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8e643f63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e643f638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e643f638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/>
              <a:t>Thank you for listening, and I look forward to answer any questions or further discussion on this critical topic.</a:t>
            </a:r>
            <a:br>
              <a:rPr lang="en" dirty="0"/>
            </a:br>
            <a:br>
              <a:rPr lang="en" dirty="0"/>
            </a:b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8e643f4e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8e643f4e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8e643f4e0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8e643f4e0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8e643f4e0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8e643f4e0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8e643f4e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8e643f4e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8e643f4e0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8e643f4e0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8e643f4e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8e643f4e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8e643f4e0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8e643f4e0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8e643f4e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8e643f4e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8e643f4e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8e643f4e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8e643f4e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8e643f4e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8e643f4e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8e643f4e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8e643f63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8e643f63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8e643f63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8e643f63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8e643f638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8e643f638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8e643f63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8e643f63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8e643f63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8e643f63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8e643f63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8e643f63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and Remote Working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065175"/>
            <a:ext cx="8520600" cy="1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Ahmet Enes Topcu, 150210310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Alihan Esen, 150220338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Bedirhan Ozturk, 150210321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Faculty of Computer and Informatics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174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Impact on Employers</a:t>
            </a:r>
            <a:endParaRPr sz="2500"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2321275"/>
            <a:ext cx="85206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rgbClr val="FF9900"/>
                </a:solidFill>
              </a:rPr>
              <a:t>Cost Savings and Productivity</a:t>
            </a:r>
            <a:endParaRPr sz="25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1710900" y="92325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Impact on Employers</a:t>
            </a:r>
            <a:endParaRPr sz="1600"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1710900" y="419322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>
                <a:solidFill>
                  <a:srgbClr val="FF9900"/>
                </a:solidFill>
              </a:rPr>
              <a:t>Cost Savings and Productivity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558150" y="958888"/>
            <a:ext cx="802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Reduction in Office-Related Expenses</a:t>
            </a:r>
            <a:endParaRPr sz="2200">
              <a:solidFill>
                <a:srgbClr val="E06666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075" y="1482088"/>
            <a:ext cx="3356613" cy="33566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6397638" y="4635976"/>
            <a:ext cx="136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Figure 2.3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1025725" y="1917413"/>
            <a:ext cx="2926200" cy="23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Zilla Slab"/>
              <a:buChar char="●"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Travel expenses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Zilla Slab"/>
              <a:buChar char="●"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Daily operating costs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1710900" y="92325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Impact on Employers</a:t>
            </a:r>
            <a:endParaRPr sz="1600"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1710900" y="419322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>
                <a:solidFill>
                  <a:srgbClr val="FF9900"/>
                </a:solidFill>
              </a:rPr>
              <a:t>Cost Savings and Productivity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558150" y="984400"/>
            <a:ext cx="80277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Investments in Technology and Remote Work Infrastructure</a:t>
            </a:r>
            <a:endParaRPr sz="2200">
              <a:solidFill>
                <a:srgbClr val="E06666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375" y="1778425"/>
            <a:ext cx="2826475" cy="28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6397638" y="4635976"/>
            <a:ext cx="136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Figure 2.4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1025725" y="1917413"/>
            <a:ext cx="2926200" cy="23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Zilla Slab"/>
              <a:buChar char="●"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Unique opportunity to see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(Donthu et al., 2020)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Zilla Slab"/>
              <a:buChar char="●"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Different approaches to handle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(Donthu et al., 2020)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172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Impact on Technology</a:t>
            </a:r>
            <a:endParaRPr sz="2500"/>
          </a:p>
        </p:txBody>
      </p:sp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2294700"/>
            <a:ext cx="85206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rgbClr val="FF9900"/>
                </a:solidFill>
              </a:rPr>
              <a:t>Technological Advancements for Remote Work</a:t>
            </a:r>
            <a:endParaRPr sz="25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1710900" y="92325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Impact on Technology</a:t>
            </a:r>
            <a:endParaRPr sz="1600"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1710900" y="419297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>
                <a:solidFill>
                  <a:srgbClr val="FF9900"/>
                </a:solidFill>
              </a:rPr>
              <a:t>Technological Advancements for Remote Work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558150" y="850400"/>
            <a:ext cx="802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Evolution of Remote Work Tools and Platforms</a:t>
            </a:r>
            <a:endParaRPr sz="2200">
              <a:solidFill>
                <a:srgbClr val="E06666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3887550" y="4737475"/>
            <a:ext cx="136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Figure 3.1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252525" y="2454525"/>
            <a:ext cx="23658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Free of charge</a:t>
            </a: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Screen sharing</a:t>
            </a: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Meeting participants</a:t>
            </a: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512425" y="2454525"/>
            <a:ext cx="23658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Whiteboard</a:t>
            </a: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Recording meetings</a:t>
            </a: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Zilla Slab"/>
                <a:ea typeface="Zilla Slab"/>
                <a:cs typeface="Zilla Slab"/>
                <a:sym typeface="Zilla Slab"/>
              </a:rPr>
              <a:t>Mobile app</a:t>
            </a:r>
            <a:endParaRPr sz="1800">
              <a:solidFill>
                <a:schemeClr val="dk2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658" y="1704863"/>
            <a:ext cx="5378691" cy="30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7735225" y="4404600"/>
            <a:ext cx="114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Shi (2020)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1710900" y="92313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Impact on Technology</a:t>
            </a:r>
            <a:endParaRPr sz="1600"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1710900" y="419310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>
                <a:solidFill>
                  <a:srgbClr val="FF9900"/>
                </a:solidFill>
              </a:rPr>
              <a:t>Technological Advancements for Remote Work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558150" y="858638"/>
            <a:ext cx="802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Cybersecurity and Data Protection</a:t>
            </a:r>
            <a:endParaRPr sz="2200">
              <a:solidFill>
                <a:srgbClr val="E06666"/>
              </a:solidFill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50" y="1821163"/>
            <a:ext cx="5089900" cy="29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3887550" y="4724188"/>
            <a:ext cx="136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Figure 3.2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174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Impact on Technology</a:t>
            </a:r>
            <a:endParaRPr sz="2500"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311700" y="2321275"/>
            <a:ext cx="85206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rgbClr val="FF9900"/>
                </a:solidFill>
              </a:rPr>
              <a:t>Future of Remote Work Technology</a:t>
            </a:r>
            <a:endParaRPr sz="25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1710900" y="153675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Impact on Technology</a:t>
            </a:r>
            <a:endParaRPr sz="1600"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1710900" y="480647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</a:rPr>
              <a:t>Future of Remote Work Technology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558150" y="911738"/>
            <a:ext cx="802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The Role of Artificial Intelligence and Automation</a:t>
            </a:r>
            <a:endParaRPr sz="2200">
              <a:solidFill>
                <a:srgbClr val="E06666"/>
              </a:solidFill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13" y="1734875"/>
            <a:ext cx="5441985" cy="31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3887550" y="4724188"/>
            <a:ext cx="136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Figure 3.3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499800" y="2418225"/>
            <a:ext cx="67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1%</a:t>
            </a:r>
            <a:endParaRPr sz="18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443025" y="2387475"/>
            <a:ext cx="240900" cy="43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2043225" y="2387475"/>
            <a:ext cx="240900" cy="43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1490400" y="2418225"/>
            <a:ext cx="67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14%</a:t>
            </a:r>
            <a:endParaRPr sz="18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96" name="Google Shape;196;p29"/>
          <p:cNvSpPr/>
          <p:nvPr/>
        </p:nvSpPr>
        <p:spPr>
          <a:xfrm rot="5400000">
            <a:off x="1226067" y="2494722"/>
            <a:ext cx="165000" cy="30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389050" y="2864775"/>
            <a:ext cx="109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Productivity</a:t>
            </a:r>
            <a:endParaRPr sz="12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289650" y="2772375"/>
            <a:ext cx="109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Artificial</a:t>
            </a:r>
            <a:endParaRPr sz="12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Intelligence</a:t>
            </a:r>
            <a:endParaRPr sz="12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825725" y="3367275"/>
            <a:ext cx="109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Gao &amp; Feng (2023)</a:t>
            </a:r>
            <a:endParaRPr sz="12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1710900" y="153675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Impact on Technology</a:t>
            </a:r>
            <a:endParaRPr sz="1600"/>
          </a:p>
        </p:txBody>
      </p:sp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1710900" y="480647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</a:rPr>
              <a:t>Future of Remote Work Technology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558150" y="911750"/>
            <a:ext cx="802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Augmented and Virtual Reality in Remote Work</a:t>
            </a:r>
            <a:endParaRPr sz="2200">
              <a:solidFill>
                <a:srgbClr val="E06666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00" y="1734875"/>
            <a:ext cx="5441985" cy="31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3887538" y="4737488"/>
            <a:ext cx="136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Figure 3.4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Alameeri, K.A., Alshurideh, M.T., Al Kurdi, B. (2021). The effect of COVID-19 Pandemic on business systems’ innovation and entrepreneurship and how to cope with it: A theatrical view. In M., Alshurideh, A. E., Hassanien, R., Masa’deh (Eds.)  Studies in Systems, Decision and Control: Vol. 334. The effect of coronavirus disease (COVID-19) on business intelligence (pp. 275-288). Springer. https://doi.org/10.1007/978-3-030-67151-8_16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Donthu N., Gustafsson, A. (2020) Effects of COVID-19 on business and research, Journal of Business Research, 117, 284-289. https://doi.org/10.1016/j.jbusres.2020.06.008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Elshaiekh, N. E. M., Hassan, Y. A. A., &amp; Abdallah, A. A. A. (2018). The impacts of remote working on workers' performance. 2018 International Arab Conference on Information Technology (ACIT), Lebanon, (pp. 1-5). IEEE. https://doi.org/10.1109/ACIT.2018.8672704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Galanti, T., Guidetti, G., Mazzei, E., Zappalà, S., &amp; Toscano, F. (2021). The impact of remote work on employees' productivity, engagement, and stress during the COVID-19 outbreak. Journal of Occupational and Environmental Medicine, 63(7), 426–432. https://doi.org/10.1097/JOM.0000000000002236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Thesis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COVID-19 pandemic has significantly transformed the remote work industry, with profound impacts on employees, employers, and technology, influencing the way work is conducted and reshaping the future of work arrangements.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Gao, X., &amp; Feng, H. (2023). AI-driven productivity gains: Artificial intelligence and firm productivity. Sustainability, 15(11), 8934. http://dx.doi.org/10.3390/su15118934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Kurdy, D.M., Al-Malkawi, H.-A.N. &amp; Rizwan, S. (2023). The impact of remote working on employee productivity during COVID-19 in the UAE: the moderating role of job level. Journal of Business and Socio-Economic Development, 3(4), 339-352. https://doi.org/10.1108/JBSED-09-2022-0104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Pidel, C., &amp; Ackermann, P. (2020). Collaboration in virtual and augmented reality: A systematic overview. In L. De Paolis &amp; P. Bourdot (Eds.), Lecture notes in computer science: Vol. 12242. Augmented reality, virtual reality, and computer graphics (pp. 141-156). Springer. https://doi.org/10.1007/978-3-030-58465-8_10</a:t>
            </a:r>
            <a:endParaRPr/>
          </a:p>
          <a:p>
            <a:pPr marL="457200" lvl="0" indent="-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Shi, Y. (2021) Research of the development of distance learning under the COVID-19 circumstances based on video conferencing software and MOOCs. 2021 2nd International Conference on Education, Knowledge and Information Management, China, (pp. 154-158). IEEE. https://doi.org/10.1109/ICEKIM52309.2021.00042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grpSp>
        <p:nvGrpSpPr>
          <p:cNvPr id="226" name="Google Shape;226;p33"/>
          <p:cNvGrpSpPr/>
          <p:nvPr/>
        </p:nvGrpSpPr>
        <p:grpSpPr>
          <a:xfrm>
            <a:off x="311688" y="1215875"/>
            <a:ext cx="996900" cy="338700"/>
            <a:chOff x="9659525" y="6044225"/>
            <a:chExt cx="996900" cy="338700"/>
          </a:xfrm>
        </p:grpSpPr>
        <p:sp>
          <p:nvSpPr>
            <p:cNvPr id="227" name="Google Shape;227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Figure 2.1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29" name="Google Shape;229;p33"/>
          <p:cNvGrpSpPr/>
          <p:nvPr/>
        </p:nvGrpSpPr>
        <p:grpSpPr>
          <a:xfrm>
            <a:off x="311688" y="1554575"/>
            <a:ext cx="996900" cy="338700"/>
            <a:chOff x="9659525" y="6044225"/>
            <a:chExt cx="996900" cy="338700"/>
          </a:xfrm>
        </p:grpSpPr>
        <p:sp>
          <p:nvSpPr>
            <p:cNvPr id="230" name="Google Shape;230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Figure 2.3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32" name="Google Shape;232;p33"/>
          <p:cNvGrpSpPr/>
          <p:nvPr/>
        </p:nvGrpSpPr>
        <p:grpSpPr>
          <a:xfrm>
            <a:off x="1528763" y="1215875"/>
            <a:ext cx="996900" cy="338700"/>
            <a:chOff x="9659525" y="6044225"/>
            <a:chExt cx="996900" cy="338700"/>
          </a:xfrm>
        </p:grpSpPr>
        <p:sp>
          <p:nvSpPr>
            <p:cNvPr id="233" name="Google Shape;233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Figure 2.2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35" name="Google Shape;235;p33"/>
          <p:cNvGrpSpPr/>
          <p:nvPr/>
        </p:nvGrpSpPr>
        <p:grpSpPr>
          <a:xfrm>
            <a:off x="1528763" y="1554575"/>
            <a:ext cx="996900" cy="338700"/>
            <a:chOff x="9659525" y="6044225"/>
            <a:chExt cx="996900" cy="338700"/>
          </a:xfrm>
        </p:grpSpPr>
        <p:sp>
          <p:nvSpPr>
            <p:cNvPr id="236" name="Google Shape;236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Figure 2.4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sp>
        <p:nvSpPr>
          <p:cNvPr id="238" name="Google Shape;238;p33"/>
          <p:cNvSpPr txBox="1"/>
          <p:nvPr/>
        </p:nvSpPr>
        <p:spPr>
          <a:xfrm>
            <a:off x="2892300" y="1667700"/>
            <a:ext cx="5940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These images were generated by OpenAI’s ChatGPT4 and Dall-E.</a:t>
            </a:r>
            <a:endParaRPr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39" name="Google Shape;239;p33"/>
          <p:cNvGrpSpPr/>
          <p:nvPr/>
        </p:nvGrpSpPr>
        <p:grpSpPr>
          <a:xfrm>
            <a:off x="311688" y="1893275"/>
            <a:ext cx="996900" cy="338700"/>
            <a:chOff x="9659525" y="6044225"/>
            <a:chExt cx="996900" cy="338700"/>
          </a:xfrm>
        </p:grpSpPr>
        <p:sp>
          <p:nvSpPr>
            <p:cNvPr id="240" name="Google Shape;240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Figure 3.1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1528763" y="1893275"/>
            <a:ext cx="996900" cy="338700"/>
            <a:chOff x="9659525" y="6044225"/>
            <a:chExt cx="996900" cy="338700"/>
          </a:xfrm>
        </p:grpSpPr>
        <p:sp>
          <p:nvSpPr>
            <p:cNvPr id="243" name="Google Shape;243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Figure 3.2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45" name="Google Shape;245;p33"/>
          <p:cNvGrpSpPr/>
          <p:nvPr/>
        </p:nvGrpSpPr>
        <p:grpSpPr>
          <a:xfrm>
            <a:off x="311688" y="2231975"/>
            <a:ext cx="996900" cy="338700"/>
            <a:chOff x="9659525" y="6044225"/>
            <a:chExt cx="996900" cy="338700"/>
          </a:xfrm>
        </p:grpSpPr>
        <p:sp>
          <p:nvSpPr>
            <p:cNvPr id="246" name="Google Shape;246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Figure 3.3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48" name="Google Shape;248;p33"/>
          <p:cNvGrpSpPr/>
          <p:nvPr/>
        </p:nvGrpSpPr>
        <p:grpSpPr>
          <a:xfrm>
            <a:off x="1528763" y="2231975"/>
            <a:ext cx="996900" cy="338700"/>
            <a:chOff x="9659525" y="6044225"/>
            <a:chExt cx="996900" cy="338700"/>
          </a:xfrm>
        </p:grpSpPr>
        <p:sp>
          <p:nvSpPr>
            <p:cNvPr id="249" name="Google Shape;249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Figure 3.4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sp>
        <p:nvSpPr>
          <p:cNvPr id="251" name="Google Shape;251;p33"/>
          <p:cNvSpPr txBox="1"/>
          <p:nvPr/>
        </p:nvSpPr>
        <p:spPr>
          <a:xfrm>
            <a:off x="1528775" y="3107525"/>
            <a:ext cx="66675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Elshaiekh, N. E. M., Hassan, Y. A. A., &amp; Abdallah, A. A. A. (2018). The impacts of remote working on workers' performance. 2018 International Arab Conference on Information Technology (ACIT), Lebanon, (pp. 1-5). IEEE. https://doi.org/10.1109/ACIT.2018.8672704</a:t>
            </a:r>
            <a:endParaRPr sz="1500"/>
          </a:p>
        </p:txBody>
      </p:sp>
      <p:grpSp>
        <p:nvGrpSpPr>
          <p:cNvPr id="252" name="Google Shape;252;p33"/>
          <p:cNvGrpSpPr/>
          <p:nvPr/>
        </p:nvGrpSpPr>
        <p:grpSpPr>
          <a:xfrm>
            <a:off x="311688" y="3324275"/>
            <a:ext cx="996900" cy="338700"/>
            <a:chOff x="9659525" y="6044225"/>
            <a:chExt cx="996900" cy="338700"/>
          </a:xfrm>
        </p:grpSpPr>
        <p:sp>
          <p:nvSpPr>
            <p:cNvPr id="253" name="Google Shape;253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Figure 1.1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255" name="Google Shape;255;p33"/>
          <p:cNvGrpSpPr/>
          <p:nvPr/>
        </p:nvGrpSpPr>
        <p:grpSpPr>
          <a:xfrm>
            <a:off x="311688" y="3708725"/>
            <a:ext cx="996900" cy="338700"/>
            <a:chOff x="9659525" y="6044225"/>
            <a:chExt cx="996900" cy="338700"/>
          </a:xfrm>
        </p:grpSpPr>
        <p:sp>
          <p:nvSpPr>
            <p:cNvPr id="256" name="Google Shape;256;p33"/>
            <p:cNvSpPr/>
            <p:nvPr/>
          </p:nvSpPr>
          <p:spPr>
            <a:xfrm>
              <a:off x="9659525" y="6123425"/>
              <a:ext cx="996900" cy="1803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 w="9525" cap="flat" cmpd="sng">
              <a:solidFill>
                <a:srgbClr val="E7E6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 txBox="1"/>
            <p:nvPr/>
          </p:nvSpPr>
          <p:spPr>
            <a:xfrm>
              <a:off x="9760925" y="6044225"/>
              <a:ext cx="794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Table 1.1</a:t>
              </a:r>
              <a:endParaRPr sz="10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581600" y="1588000"/>
            <a:ext cx="598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Impact of COVID-19 on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598100" y="2518350"/>
            <a:ext cx="24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Employees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336000" y="2518350"/>
            <a:ext cx="24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Employers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073900" y="2518350"/>
            <a:ext cx="24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Technology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172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Impact on Employees</a:t>
            </a:r>
            <a:endParaRPr sz="2500"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2294700"/>
            <a:ext cx="85206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9900"/>
                </a:solidFill>
              </a:rPr>
              <a:t>Employee Well-being and Productivity</a:t>
            </a:r>
            <a:endParaRPr sz="25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272000" y="1630238"/>
            <a:ext cx="4913700" cy="25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Zilla Slab"/>
              <a:buChar char="●"/>
            </a:pPr>
            <a:r>
              <a:rPr lang="en">
                <a:latin typeface="Zilla Slab"/>
                <a:ea typeface="Zilla Slab"/>
                <a:cs typeface="Zilla Slab"/>
                <a:sym typeface="Zilla Slab"/>
              </a:rPr>
              <a:t>How do they feel about remote-working?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Zilla Slab"/>
              <a:buChar char="●"/>
            </a:pPr>
            <a:r>
              <a:rPr lang="en">
                <a:latin typeface="Zilla Slab"/>
                <a:ea typeface="Zilla Slab"/>
                <a:cs typeface="Zilla Slab"/>
                <a:sym typeface="Zilla Slab"/>
              </a:rPr>
              <a:t>What do people say?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Zilla Slab"/>
              <a:buChar char="●"/>
            </a:pPr>
            <a:r>
              <a:rPr lang="en">
                <a:latin typeface="Zilla Slab"/>
                <a:ea typeface="Zilla Slab"/>
                <a:cs typeface="Zilla Slab"/>
                <a:sym typeface="Zilla Slab"/>
              </a:rPr>
              <a:t>Comparison of the results.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710900" y="92325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Impact on Employees</a:t>
            </a:r>
            <a:endParaRPr sz="1600"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1710900" y="419297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</a:rPr>
              <a:t>Employee Well-being and Productivity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558150" y="863463"/>
            <a:ext cx="802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Mental Health</a:t>
            </a:r>
            <a:endParaRPr sz="2200">
              <a:solidFill>
                <a:srgbClr val="E06666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505000" y="3994850"/>
            <a:ext cx="216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Table 1.1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762" y="2194550"/>
            <a:ext cx="3992075" cy="17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Zilla Slab"/>
              <a:buChar char="●"/>
            </a:pPr>
            <a:r>
              <a:rPr lang="en">
                <a:latin typeface="Zilla Slab"/>
                <a:ea typeface="Zilla Slab"/>
                <a:cs typeface="Zilla Slab"/>
                <a:sym typeface="Zilla Slab"/>
              </a:rPr>
              <a:t>What is the answers about production ?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rgbClr val="202124"/>
              </a:solidFill>
              <a:highlight>
                <a:srgbClr val="F8F9FA"/>
              </a:highlight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Zilla Slab"/>
              <a:buChar char="●"/>
            </a:pPr>
            <a:r>
              <a:rPr lang="en">
                <a:latin typeface="Zilla Slab"/>
                <a:ea typeface="Zilla Slab"/>
                <a:cs typeface="Zilla Slab"/>
                <a:sym typeface="Zilla Slab"/>
              </a:rPr>
              <a:t>What affects productivity ? 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Zilla Slab"/>
              <a:buChar char="●"/>
            </a:pPr>
            <a:r>
              <a:rPr lang="en">
                <a:latin typeface="Zilla Slab"/>
                <a:ea typeface="Zilla Slab"/>
                <a:cs typeface="Zilla Slab"/>
                <a:sym typeface="Zilla Slab"/>
              </a:rPr>
              <a:t>Comparison of the results.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710900" y="92325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Impact on Employees</a:t>
            </a:r>
            <a:endParaRPr sz="1600"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710900" y="419297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</a:rPr>
              <a:t>Employee Well-being and Productivity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558150" y="850400"/>
            <a:ext cx="802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Productivity</a:t>
            </a:r>
            <a:endParaRPr sz="2200">
              <a:solidFill>
                <a:srgbClr val="E06666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633650" y="3895350"/>
            <a:ext cx="216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1.1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675" y="2222850"/>
            <a:ext cx="3043550" cy="16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172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Impact on Employers</a:t>
            </a:r>
            <a:endParaRPr sz="2500"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2294700"/>
            <a:ext cx="85206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rgbClr val="FF9900"/>
                </a:solidFill>
              </a:rPr>
              <a:t>Adaptation to remote work</a:t>
            </a:r>
            <a:endParaRPr sz="25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710900" y="92325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Impact on Employers</a:t>
            </a:r>
            <a:endParaRPr sz="1600"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1710900" y="419297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>
                <a:solidFill>
                  <a:srgbClr val="FF9900"/>
                </a:solidFill>
              </a:rPr>
              <a:t>Adaptation to Remote Work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58150" y="961775"/>
            <a:ext cx="802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Implementation of Remote Work</a:t>
            </a:r>
            <a:endParaRPr sz="2200">
              <a:solidFill>
                <a:srgbClr val="E06666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062" y="1484975"/>
            <a:ext cx="3165176" cy="31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988050" y="1909850"/>
            <a:ext cx="2926200" cy="23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Zilla Slab"/>
              <a:buChar char="●"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Various mechanisms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(Alaameri et al., 2021)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Zilla Slab"/>
              <a:buChar char="●"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Beginning to change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6394213" y="4650151"/>
            <a:ext cx="136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Figure 2.1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1710900" y="92325"/>
            <a:ext cx="57222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Impact on Employers</a:t>
            </a:r>
            <a:endParaRPr sz="1600"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1710900" y="419297"/>
            <a:ext cx="5722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>
                <a:solidFill>
                  <a:srgbClr val="FF9900"/>
                </a:solidFill>
              </a:rPr>
              <a:t>Adaptation to Remote Work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58150" y="955113"/>
            <a:ext cx="8027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rgbClr val="E06666"/>
                </a:solidFill>
              </a:rPr>
              <a:t>Changes in Company’s Strategies </a:t>
            </a:r>
            <a:endParaRPr sz="2200">
              <a:solidFill>
                <a:srgbClr val="E06666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1025725" y="1917413"/>
            <a:ext cx="2926200" cy="23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Zilla Slab"/>
              <a:buChar char="●"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Professional people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(Alaameri et al., 2021)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Zilla Slab"/>
              <a:buChar char="●"/>
            </a:pPr>
            <a:r>
              <a:rPr lang="en" sz="1800">
                <a:solidFill>
                  <a:schemeClr val="accent1"/>
                </a:solidFill>
                <a:latin typeface="Zilla Slab"/>
                <a:ea typeface="Zilla Slab"/>
                <a:cs typeface="Zilla Slab"/>
                <a:sym typeface="Zilla Slab"/>
              </a:rPr>
              <a:t>Help from country</a:t>
            </a:r>
            <a:endParaRPr sz="1800">
              <a:solidFill>
                <a:schemeClr val="accent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6397663" y="4643501"/>
            <a:ext cx="1368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Figure 2.2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75" y="1478325"/>
            <a:ext cx="3244675" cy="31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980</Words>
  <Application>Microsoft Office PowerPoint</Application>
  <PresentationFormat>Ekran Gösterisi (16:9)</PresentationFormat>
  <Paragraphs>137</Paragraphs>
  <Slides>21</Slides>
  <Notes>21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30" baseType="lpstr">
      <vt:lpstr>DM Sans Medium</vt:lpstr>
      <vt:lpstr>Proxima Nova</vt:lpstr>
      <vt:lpstr>Alfa Slab One</vt:lpstr>
      <vt:lpstr>Zilla Slab</vt:lpstr>
      <vt:lpstr>Arial</vt:lpstr>
      <vt:lpstr>DM Sans SemiBold</vt:lpstr>
      <vt:lpstr>Roboto</vt:lpstr>
      <vt:lpstr>Quicksand Medium</vt:lpstr>
      <vt:lpstr>Gameday</vt:lpstr>
      <vt:lpstr>COVID-19 and Remote Working</vt:lpstr>
      <vt:lpstr>Thesis</vt:lpstr>
      <vt:lpstr>The Impact of COVID-19 on</vt:lpstr>
      <vt:lpstr>Impact on Employees</vt:lpstr>
      <vt:lpstr>Impact on Employees</vt:lpstr>
      <vt:lpstr>Impact on Employees</vt:lpstr>
      <vt:lpstr>Impact on Employers</vt:lpstr>
      <vt:lpstr>Impact on Employers</vt:lpstr>
      <vt:lpstr>Impact on Employers</vt:lpstr>
      <vt:lpstr>Impact on Employers</vt:lpstr>
      <vt:lpstr>Impact on Employers</vt:lpstr>
      <vt:lpstr>Impact on Employers</vt:lpstr>
      <vt:lpstr>Impact on Technology</vt:lpstr>
      <vt:lpstr>Impact on Technology</vt:lpstr>
      <vt:lpstr>Impact on Technology</vt:lpstr>
      <vt:lpstr>Impact on Technology</vt:lpstr>
      <vt:lpstr>Impact on Technology</vt:lpstr>
      <vt:lpstr>Impact on Technology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and Remote Working</dc:title>
  <cp:lastModifiedBy>Ahmet Enes  TOPÇU</cp:lastModifiedBy>
  <cp:revision>1</cp:revision>
  <dcterms:modified xsi:type="dcterms:W3CDTF">2024-02-28T19:46:36Z</dcterms:modified>
</cp:coreProperties>
</file>